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362" r:id="rId3"/>
    <p:sldId id="363" r:id="rId5"/>
    <p:sldId id="369" r:id="rId6"/>
    <p:sldId id="407" r:id="rId7"/>
    <p:sldId id="386" r:id="rId8"/>
    <p:sldId id="447" r:id="rId9"/>
    <p:sldId id="398" r:id="rId10"/>
    <p:sldId id="430" r:id="rId11"/>
    <p:sldId id="450" r:id="rId12"/>
    <p:sldId id="449" r:id="rId13"/>
    <p:sldId id="431" r:id="rId14"/>
    <p:sldId id="451" r:id="rId15"/>
    <p:sldId id="432" r:id="rId16"/>
    <p:sldId id="391" r:id="rId17"/>
    <p:sldId id="433" r:id="rId18"/>
    <p:sldId id="452" r:id="rId19"/>
    <p:sldId id="413" r:id="rId20"/>
    <p:sldId id="408" r:id="rId21"/>
    <p:sldId id="453" r:id="rId22"/>
    <p:sldId id="405" r:id="rId23"/>
    <p:sldId id="411" r:id="rId24"/>
    <p:sldId id="454" r:id="rId25"/>
    <p:sldId id="455" r:id="rId26"/>
    <p:sldId id="366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E00"/>
    <a:srgbClr val="01527F"/>
    <a:srgbClr val="011C27"/>
    <a:srgbClr val="FCF7DA"/>
    <a:srgbClr val="DF2123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1"/>
    <p:restoredTop sz="96271"/>
  </p:normalViewPr>
  <p:slideViewPr>
    <p:cSldViewPr snapToGrid="0" snapToObjects="1">
      <p:cViewPr>
        <p:scale>
          <a:sx n="88" d="100"/>
          <a:sy n="88" d="100"/>
        </p:scale>
        <p:origin x="5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0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加入具体的肝脏情况评定指标与机理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加入具体的肝脏情况评定指标与机理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加入具体的肝脏情况评定指标与机理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与另一个项目联系：主要是肝脏的一些参数传递，反应在游戏中为游戏产品的配置参数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与另一个项目联系：主要是肝脏的一些参数传递，反应在游戏中为游戏产品的配置参数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56810" y="155520"/>
            <a:ext cx="720244" cy="7202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8911" y="569922"/>
            <a:ext cx="505256" cy="505256"/>
            <a:chOff x="6804212" y="5459506"/>
            <a:chExt cx="941286" cy="941286"/>
          </a:xfrm>
        </p:grpSpPr>
        <p:sp>
          <p:nvSpPr>
            <p:cNvPr id="4" name="弧 3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弧 4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弧 5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" name="直线连接符 7"/>
          <p:cNvCxnSpPr/>
          <p:nvPr userDrawn="1"/>
        </p:nvCxnSpPr>
        <p:spPr>
          <a:xfrm>
            <a:off x="3644722" y="746974"/>
            <a:ext cx="811369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422784" y="494516"/>
            <a:ext cx="3387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9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SHANGHAI JIAO TONG UNIVERSITY</a:t>
            </a:r>
            <a:endParaRPr kumimoji="1" lang="en-US" altLang="zh-CN" sz="9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89042" y="3227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CF82102B-8936-CA4E-A8FC-ED2AB570D88F}" type="slidenum">
              <a:rPr kumimoji="1" lang="zh-CN" altLang="en-US" smtClean="0">
                <a:solidFill>
                  <a:schemeClr val="bg1"/>
                </a:solidFill>
              </a:rPr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56810" y="155520"/>
            <a:ext cx="720244" cy="7202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8911" y="569922"/>
            <a:ext cx="505256" cy="505256"/>
            <a:chOff x="6804212" y="5459506"/>
            <a:chExt cx="941286" cy="941286"/>
          </a:xfrm>
        </p:grpSpPr>
        <p:sp>
          <p:nvSpPr>
            <p:cNvPr id="4" name="弧 3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弧 4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弧 5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" name="直线连接符 7"/>
          <p:cNvCxnSpPr/>
          <p:nvPr userDrawn="1"/>
        </p:nvCxnSpPr>
        <p:spPr>
          <a:xfrm>
            <a:off x="3644722" y="746974"/>
            <a:ext cx="811369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422784" y="494516"/>
            <a:ext cx="3387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9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SHANGHAI JIAO TONG UNIVERSITY</a:t>
            </a:r>
            <a:endParaRPr kumimoji="1" lang="en-US" altLang="zh-CN" sz="9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89042" y="3227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CF82102B-8936-CA4E-A8FC-ED2AB570D88F}" type="slidenum">
              <a:rPr kumimoji="1" lang="zh-CN" altLang="en-US" smtClean="0">
                <a:solidFill>
                  <a:schemeClr val="bg1"/>
                </a:solidFill>
              </a:rPr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png"/><Relationship Id="rId3" Type="http://schemas.openxmlformats.org/officeDocument/2006/relationships/tags" Target="../tags/tag6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jpe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.xml"/><Relationship Id="rId4" Type="http://schemas.openxmlformats.org/officeDocument/2006/relationships/image" Target="../media/image13.png"/><Relationship Id="rId3" Type="http://schemas.openxmlformats.org/officeDocument/2006/relationships/tags" Target="../tags/tag8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782172" y="4360488"/>
            <a:ext cx="1237128" cy="1842247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0"/>
            <a:ext cx="3213843" cy="385484"/>
            <a:chOff x="470647" y="-4483"/>
            <a:chExt cx="3213843" cy="385484"/>
          </a:xfrm>
        </p:grpSpPr>
        <p:sp>
          <p:nvSpPr>
            <p:cNvPr id="4" name="矩形 3"/>
            <p:cNvSpPr/>
            <p:nvPr/>
          </p:nvSpPr>
          <p:spPr>
            <a:xfrm>
              <a:off x="470647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6835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8302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921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9539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501587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07775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1396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20151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32633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252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738715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44903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15109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57279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346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 rot="5400000">
            <a:off x="1354789" y="142651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5400000">
            <a:off x="1354789" y="171338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1354789" y="200025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5400000">
            <a:off x="1354789" y="2287117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5400000">
            <a:off x="1354789" y="2573984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-381009" y="6024282"/>
            <a:ext cx="3388663" cy="8247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饼形 41"/>
          <p:cNvSpPr/>
          <p:nvPr/>
        </p:nvSpPr>
        <p:spPr>
          <a:xfrm>
            <a:off x="9874635" y="8966"/>
            <a:ext cx="2310647" cy="2310647"/>
          </a:xfrm>
          <a:prstGeom prst="pie">
            <a:avLst>
              <a:gd name="adj1" fmla="val 10800000"/>
              <a:gd name="adj2" fmla="val 215980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饼形 42"/>
          <p:cNvSpPr/>
          <p:nvPr/>
        </p:nvSpPr>
        <p:spPr>
          <a:xfrm>
            <a:off x="9898171" y="1164289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饼形 43"/>
          <p:cNvSpPr/>
          <p:nvPr/>
        </p:nvSpPr>
        <p:spPr>
          <a:xfrm rot="16200000">
            <a:off x="11036676" y="5693710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879034" y="4890953"/>
            <a:ext cx="2433926" cy="49418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0455086" y="4627188"/>
            <a:ext cx="954742" cy="9547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9886946" y="5298429"/>
            <a:ext cx="941286" cy="941286"/>
            <a:chOff x="6804212" y="5459506"/>
            <a:chExt cx="941286" cy="941286"/>
          </a:xfrm>
        </p:grpSpPr>
        <p:sp>
          <p:nvSpPr>
            <p:cNvPr id="47" name="弧 46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弧 48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2" name="直线连接符 51"/>
          <p:cNvCxnSpPr/>
          <p:nvPr/>
        </p:nvCxnSpPr>
        <p:spPr>
          <a:xfrm>
            <a:off x="1246095" y="6252882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>
            <a:off x="1237128" y="6351494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>
            <a:off x="1237128" y="6450106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195751" y="495337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主讲人：魏世泽</a:t>
            </a:r>
            <a:endParaRPr kumimoji="1"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kumimoji="1"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endParaRPr kumimoji="1"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-58885" y="2196883"/>
            <a:ext cx="12309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Unreal3D</a:t>
            </a: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游戏引擎的针对中老年人群体能锻炼的游戏交互技术研究与设计</a:t>
            </a:r>
            <a:r>
              <a:rPr kumimoji="1"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32365" y="4191211"/>
            <a:ext cx="612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</a:rPr>
              <a:t>SHANGHAI JIAO TONG UNIVERSITY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66" y="130612"/>
            <a:ext cx="2062662" cy="1689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8" grpId="0"/>
      <p:bldP spid="59" grpId="0"/>
      <p:bldP spid="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研究方法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3230" y="1275715"/>
            <a:ext cx="4790440" cy="311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通过与医生密切交流，使得游戏能有效结合科学性与实践性；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与医生交流游戏画面，在医生的指导下优化游戏脚本与游戏界面设计。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6" name="图片 5" descr="3b2cf1c31ad8befd954ac28d211220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0" y="4121150"/>
            <a:ext cx="3395345" cy="2543810"/>
          </a:xfrm>
          <a:prstGeom prst="rect">
            <a:avLst/>
          </a:prstGeom>
        </p:spPr>
      </p:pic>
      <p:pic>
        <p:nvPicPr>
          <p:cNvPr id="8" name="图片 7" descr="918b3926a9a4ef2d957dff93d91e8b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80" y="1275715"/>
            <a:ext cx="4381500" cy="535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研究方法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3230" y="1275715"/>
            <a:ext cx="8762365" cy="243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不断学习UE5相关的知识，通过与医生与一期研究的成果总结提炼，制作游戏脚本；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同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时开发UE5的技术原型，完成玩家控制，关卡选择，关卡逻辑等基本内容，实现基本功能以便后续工作的开展。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11440083" y="1456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11440083" y="30143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11440083" y="58830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1440083" y="875176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1440083" y="1162043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33570" y="2520489"/>
            <a:ext cx="1678646" cy="1678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62143" y="3523418"/>
            <a:ext cx="941286" cy="941286"/>
            <a:chOff x="6804212" y="5459506"/>
            <a:chExt cx="941286" cy="941286"/>
          </a:xfrm>
        </p:grpSpPr>
        <p:sp>
          <p:nvSpPr>
            <p:cNvPr id="10" name="弧 9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弧 10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弧 11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/>
          <p:cNvCxnSpPr/>
          <p:nvPr/>
        </p:nvCxnSpPr>
        <p:spPr>
          <a:xfrm>
            <a:off x="305884" y="513229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96917" y="611841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96917" y="710453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52786" y="2903110"/>
            <a:ext cx="9550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/>
                </a:solidFill>
                <a:latin typeface="+mj-lt"/>
              </a:rPr>
              <a:t>03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67229" y="2310288"/>
            <a:ext cx="2418080" cy="1783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饼形 18"/>
          <p:cNvSpPr/>
          <p:nvPr/>
        </p:nvSpPr>
        <p:spPr>
          <a:xfrm rot="16200000">
            <a:off x="0" y="5702676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医疗相关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6096000" y="2856230"/>
          <a:ext cx="0" cy="0"/>
        </p:xfrm>
        <a:graphic>
          <a:graphicData uri="http://schemas.openxmlformats.org/drawingml/2006/table">
            <a:tbl>
              <a:tblPr/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96423" y="1143669"/>
            <a:ext cx="4032457" cy="21908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7170" y="988060"/>
            <a:ext cx="7193280" cy="2989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肝脏检测指标：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肝功能检查可以辅助诊断肝损害，而且有助于医生评估肝损害严重程度，为临床上治疗肝病提供重要依据。肝功能十项检查通常包括谷丙转氨酶、谷草转氨酶、谷草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谷丙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等。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7170" y="4034790"/>
            <a:ext cx="7163435" cy="2690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改善肝情况的最佳运动方式：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>
              <a:lnSpc>
                <a:spcPct val="14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=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中等以上强度运动对干预脂肪肝大有裨益，且反弹较小。每天进行30分钟运动，或每周累计超过150分钟的运动比较有效。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2805"/>
          <a:stretch>
            <a:fillRect/>
          </a:stretch>
        </p:blipFill>
        <p:spPr>
          <a:xfrm>
            <a:off x="7566025" y="3744595"/>
            <a:ext cx="4293235" cy="279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医疗相关成果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1022" y="1123280"/>
            <a:ext cx="7987665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基于与医生的交流，调整理论研究结果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5535" y="2111375"/>
            <a:ext cx="65297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对于该游戏的呈现形式与呈现效果，医生提出对于患病较为严重的患者不适合高强度的运动，轻症的患者可以采取适当的运动来缓解症状，更好地康复。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游戏的交互模式因此分成两块：普通交互（键鼠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手柄）与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体感交互。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 descr="f2921d42e6d41dab36462c20820fac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33055" y="2235200"/>
            <a:ext cx="4005580" cy="300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游戏相关成果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1022" y="1123280"/>
            <a:ext cx="3396615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确认游戏脚本：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53135" y="2110105"/>
            <a:ext cx="1024699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游玩者在游戏中将扮演一个纳米机器人在血管中遨游，通过清理不同的细胞与化学物质清理血管，了解人体生理知识，并且在经过一定的血管长度后完成一个关卡。通过不断地对肝功能的不同部位进行清理，游玩者通过可视化看到人体目前的状态达到警醒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效果。可以可视化地看到肝的指标与形态逐渐变得健康，给与人成功的正反馈。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2401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游戏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1022" y="1123280"/>
            <a:ext cx="3855720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可视化呈现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方式：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330" y="1934845"/>
            <a:ext cx="5844540" cy="2141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微观层面：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从肝功能的十项评测指标入手，如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谷丙转氨酶，总胆红素，白蛋白，球蛋白，白球比等，将其通过血管的形态反应在游戏中。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55" y="2292083"/>
            <a:ext cx="5099312" cy="17717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2904" y="4313629"/>
            <a:ext cx="4022222" cy="260474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54330" y="4313555"/>
            <a:ext cx="60598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宏观层面：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通过参考医院数据，得到肝脏指标变化与肝脏可能病变趋势的标志，并将其可视化地反映到肝脏的宏观模型上。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773998"/>
            <a:ext cx="3396615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游戏的交互方式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796" y="1484385"/>
            <a:ext cx="10062407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根据医生的建议，患者在患病较为严重时不适合通过运动对身体状况进行康复，所以在此阶段应采用可视化肝功能指标的方式给与患者警醒作用。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在康复较好的情况下，患者可以使用体感交互进行游戏的游玩，起到科普与锻炼的双重成效。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可采取的初步动作设计：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1. 深蹲起立：可用来控制飞船的垂直方向高度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2. 波比跳：可用于躲避障碍物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3. 高举双臂侧弯：可用于控制飞船的左右方向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4. 高抬腿：可用于给飞船加速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5. 韧带拉伸：可用于发射子弹消灭敌人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游戏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游戏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400" y="1138378"/>
            <a:ext cx="4089778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游戏的可扩展性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3313" y="2226125"/>
            <a:ext cx="1018601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None/>
            </a:pPr>
            <a:r>
              <a:rPr kumimoji="1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游戏可以配套相应手机端app检测患者的身体状态/提示患者做体检，也可以集成医患交流系统实时询问医生问题。在患者身体状况较好时，患者可以采用体感交互的方式游玩游戏。</a:t>
            </a:r>
            <a:endParaRPr kumimoji="1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游戏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相关成果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1905" y="560528"/>
            <a:ext cx="4089778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游戏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</a:rPr>
              <a:t>流程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pic>
        <p:nvPicPr>
          <p:cNvPr id="5" name="QQ录屏2023110608270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740" y="1372235"/>
            <a:ext cx="9044940" cy="526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饼形 1"/>
          <p:cNvSpPr/>
          <p:nvPr/>
        </p:nvSpPr>
        <p:spPr>
          <a:xfrm>
            <a:off x="-1" y="4538385"/>
            <a:ext cx="2310647" cy="2310647"/>
          </a:xfrm>
          <a:prstGeom prst="pie">
            <a:avLst>
              <a:gd name="adj1" fmla="val 10800000"/>
              <a:gd name="adj2" fmla="val 215980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饼形 2"/>
          <p:cNvSpPr/>
          <p:nvPr/>
        </p:nvSpPr>
        <p:spPr>
          <a:xfrm>
            <a:off x="-1155324" y="5693709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饼形 3"/>
          <p:cNvSpPr/>
          <p:nvPr/>
        </p:nvSpPr>
        <p:spPr>
          <a:xfrm rot="16200000">
            <a:off x="11036676" y="220757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663530" y="918877"/>
            <a:ext cx="954742" cy="9547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520775" y="1731869"/>
            <a:ext cx="941286" cy="941286"/>
            <a:chOff x="6804212" y="5459506"/>
            <a:chExt cx="941286" cy="941286"/>
          </a:xfrm>
        </p:grpSpPr>
        <p:sp>
          <p:nvSpPr>
            <p:cNvPr id="7" name="弧 6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弧 7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弧 8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978156" y="6472516"/>
            <a:ext cx="3213843" cy="385484"/>
            <a:chOff x="470647" y="-4483"/>
            <a:chExt cx="3213843" cy="385484"/>
          </a:xfrm>
        </p:grpSpPr>
        <p:sp>
          <p:nvSpPr>
            <p:cNvPr id="11" name="矩形 10"/>
            <p:cNvSpPr/>
            <p:nvPr/>
          </p:nvSpPr>
          <p:spPr>
            <a:xfrm>
              <a:off x="470647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76835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8302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921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29539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501587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07775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91396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20151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2633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3252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738715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944903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15109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357279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6346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0" y="734546"/>
            <a:ext cx="2310647" cy="997323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连接符 27"/>
          <p:cNvCxnSpPr/>
          <p:nvPr/>
        </p:nvCxnSpPr>
        <p:spPr>
          <a:xfrm>
            <a:off x="584941" y="1102659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575974" y="1201271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575974" y="1299883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044300" y="926403"/>
            <a:ext cx="2129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51967" y="1921485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</a:schemeClr>
                </a:solidFill>
              </a:rPr>
              <a:t>CONTENTS</a:t>
            </a:r>
            <a:endParaRPr kumimoji="1"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92248" y="2589638"/>
            <a:ext cx="30149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 algn="dist">
              <a:lnSpc>
                <a:spcPct val="250000"/>
              </a:lnSpc>
              <a:buFont typeface="+mj-lt"/>
              <a:buAutoNum type="arabicPeriod"/>
            </a:pP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 algn="dist">
              <a:lnSpc>
                <a:spcPct val="250000"/>
              </a:lnSpc>
              <a:buFont typeface="+mj-lt"/>
              <a:buAutoNum type="arabicPeriod"/>
            </a:pP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和方法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45271" y="2599665"/>
            <a:ext cx="211963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 startAt="3"/>
            </a:pP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 startAt="3"/>
            </a:pP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11440083" y="1456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11440083" y="30143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11440083" y="58830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1440083" y="875176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1440083" y="1162043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33570" y="2520489"/>
            <a:ext cx="1678646" cy="1678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62143" y="3523418"/>
            <a:ext cx="941286" cy="941286"/>
            <a:chOff x="6804212" y="5459506"/>
            <a:chExt cx="941286" cy="941286"/>
          </a:xfrm>
        </p:grpSpPr>
        <p:sp>
          <p:nvSpPr>
            <p:cNvPr id="10" name="弧 9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弧 10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弧 11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/>
          <p:cNvCxnSpPr/>
          <p:nvPr/>
        </p:nvCxnSpPr>
        <p:spPr>
          <a:xfrm>
            <a:off x="305884" y="513229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96917" y="611841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96917" y="710453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52786" y="2903110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/>
                </a:solidFill>
                <a:latin typeface="+mj-lt"/>
              </a:rPr>
              <a:t>04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67229" y="297509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饼形 18"/>
          <p:cNvSpPr/>
          <p:nvPr/>
        </p:nvSpPr>
        <p:spPr>
          <a:xfrm rot="16200000">
            <a:off x="0" y="5702676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研究总结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4978" y="1441689"/>
            <a:ext cx="10186019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次研究对针对中老年人群的肝功能康复的游戏交互技术进行研究，产出了一些成果。该研究初步确定了游戏的方向，确定了可视化的呈现方式，结合医生的建议制定了游戏脚本的构建并且在ue引擎上构建了基本的原型，为未来的游戏具体开发提供了方向指导，基本完成了任务目标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953135" y="4006215"/>
            <a:ext cx="10127615" cy="152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本方向是目前该领域的前沿方向，在医疗系统急需现代化，信息化的当下，如何将软件开发，游戏开发相关的知识与医疗结合，更好地指导医疗工作成为了亟待研究的领域。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-83810"/>
            <a:ext cx="3781805" cy="836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 startAt="3"/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遇到的问题和解决方案</a:t>
            </a:r>
            <a:endParaRPr kumimoji="1" lang="en-US" altLang="zh-CN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4492" y="1443776"/>
            <a:ext cx="10186019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49E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需求难题：尚不明确在实践中中老年客户群体对游戏的接受度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49E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解决方案：制作游戏原型，通过医生方的推荐获取第一波目标客户，并获取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有效反馈。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49E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技术难题：对技术工具尚不熟练，学习成本偏高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49E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解决方案：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边做边学，寻找不同领域与专业的学生与老师去进行技术指导。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28333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研究总结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4978" y="1441689"/>
            <a:ext cx="10186019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后续工作安排：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集成Maya相关研究成果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将体检指标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可视化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关卡的机制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体感交互与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VR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的集成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其他功能系统的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扩展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2172" y="4360488"/>
            <a:ext cx="1237128" cy="1842247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3213843" cy="385484"/>
            <a:chOff x="470647" y="-4483"/>
            <a:chExt cx="3213843" cy="385484"/>
          </a:xfrm>
        </p:grpSpPr>
        <p:sp>
          <p:nvSpPr>
            <p:cNvPr id="4" name="矩形 3"/>
            <p:cNvSpPr/>
            <p:nvPr/>
          </p:nvSpPr>
          <p:spPr>
            <a:xfrm>
              <a:off x="470647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6835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8302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921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9539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501587" y="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07775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13963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20151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326339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252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738715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44903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151091" y="0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57279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3467" y="-4483"/>
              <a:ext cx="121023" cy="37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 rot="5400000">
            <a:off x="1354789" y="142651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1354789" y="171338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1354789" y="2000250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1354789" y="2287117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1354789" y="2573984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-381009" y="6024282"/>
            <a:ext cx="3388663" cy="8247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饼形 25"/>
          <p:cNvSpPr/>
          <p:nvPr/>
        </p:nvSpPr>
        <p:spPr>
          <a:xfrm>
            <a:off x="9874635" y="8966"/>
            <a:ext cx="2310647" cy="2310647"/>
          </a:xfrm>
          <a:prstGeom prst="pie">
            <a:avLst>
              <a:gd name="adj1" fmla="val 10800000"/>
              <a:gd name="adj2" fmla="val 215980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饼形 26"/>
          <p:cNvSpPr/>
          <p:nvPr/>
        </p:nvSpPr>
        <p:spPr>
          <a:xfrm>
            <a:off x="9898171" y="1164289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饼形 27"/>
          <p:cNvSpPr/>
          <p:nvPr/>
        </p:nvSpPr>
        <p:spPr>
          <a:xfrm rot="16200000">
            <a:off x="11036676" y="5693710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736160" y="4484092"/>
            <a:ext cx="2433926" cy="49418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455086" y="4627188"/>
            <a:ext cx="954742" cy="9547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886946" y="5298429"/>
            <a:ext cx="941286" cy="941286"/>
            <a:chOff x="6804212" y="5459506"/>
            <a:chExt cx="941286" cy="941286"/>
          </a:xfrm>
        </p:grpSpPr>
        <p:sp>
          <p:nvSpPr>
            <p:cNvPr id="32" name="弧 31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弧 32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弧 33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5" name="直线连接符 34"/>
          <p:cNvCxnSpPr/>
          <p:nvPr/>
        </p:nvCxnSpPr>
        <p:spPr>
          <a:xfrm>
            <a:off x="1246095" y="6252882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1237128" y="6351494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1237128" y="6450106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52877" y="4546516"/>
            <a:ext cx="18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汇报人：魏世泽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86632" y="2758074"/>
            <a:ext cx="6340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997780" y="1951285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chemeClr val="accent2"/>
                </a:solidFill>
              </a:rPr>
              <a:t>THANKS</a:t>
            </a:r>
            <a:endParaRPr kumimoji="1"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73075" y="3762861"/>
            <a:ext cx="612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SHANGHAI JIAO TONG UNIVERSITY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0"/>
      <p:bldP spid="39" grpId="0"/>
      <p:bldP spid="41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11440083" y="1456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11440083" y="30143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11440083" y="58830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1440083" y="875176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1440083" y="1162043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33570" y="2520489"/>
            <a:ext cx="1678646" cy="1678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62143" y="3523418"/>
            <a:ext cx="941286" cy="941286"/>
            <a:chOff x="6804212" y="5459506"/>
            <a:chExt cx="941286" cy="941286"/>
          </a:xfrm>
        </p:grpSpPr>
        <p:sp>
          <p:nvSpPr>
            <p:cNvPr id="10" name="弧 9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弧 10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弧 11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/>
          <p:cNvCxnSpPr/>
          <p:nvPr/>
        </p:nvCxnSpPr>
        <p:spPr>
          <a:xfrm>
            <a:off x="305884" y="513229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96917" y="611841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96917" y="710453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52786" y="290311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/>
                </a:solidFill>
                <a:latin typeface="+mj-lt"/>
              </a:rPr>
              <a:t>01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26523" y="2179639"/>
            <a:ext cx="5570756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kumimoji="1" lang="en-US" altLang="zh-CN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饼形 18"/>
          <p:cNvSpPr/>
          <p:nvPr/>
        </p:nvSpPr>
        <p:spPr>
          <a:xfrm rot="16200000">
            <a:off x="0" y="5702676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课题背景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1758931" y="1495094"/>
            <a:ext cx="9283824" cy="175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近些年，45岁+人群的猝死和“英年早逝”事件频发，该人群上有老、下有小，对健康身体和科学健身锻炼的渴望，是每个人的急切渴望。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6" name="i$ḻíḋè"/>
          <p:cNvSpPr/>
          <p:nvPr/>
        </p:nvSpPr>
        <p:spPr bwMode="auto">
          <a:xfrm>
            <a:off x="814063" y="4814320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85931" y="4489754"/>
            <a:ext cx="9283824" cy="119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市场上已有相对成功的针对年轻群体的锻炼游戏；然而这些游戏一方面运动强度过高，一方面游戏机制较为复杂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6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6163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1456690" y="1295400"/>
            <a:ext cx="5042535" cy="507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本课题为二期课题。课题的1期工作（第24期大创）在调研了若干45+人群的健康锻炼需求的基础上，结合瑞金医院专业医生的意见建议，形成了初步的45岁+人群渴望科学健身以预防慢性病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=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和担心猝死等身体异常不健康的行为的调研结论，并期望能够有促进自己科学健身锻炼的技术手段。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课题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背景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956945"/>
            <a:ext cx="5302250" cy="575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1804986" y="1352756"/>
            <a:ext cx="4905831" cy="58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课题主要目标：</a:t>
            </a:r>
            <a:endParaRPr lang="zh-CN" altLang="en-US" sz="2400" b="1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1758931" y="2148509"/>
            <a:ext cx="9283824" cy="229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结合一期的理论研究成果，开发形成一款针对中老年人针对脂肪肝康复的健身锻炼（或康复）行为的体感交互游戏的原型系统；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形成课题意图的锻炼游戏系统设计研究报告。</a:t>
            </a:r>
            <a:endParaRPr kumimoji="1"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sz="14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6" name="i$ḻíḋè"/>
          <p:cNvSpPr/>
          <p:nvPr/>
        </p:nvSpPr>
        <p:spPr bwMode="auto">
          <a:xfrm>
            <a:off x="814063" y="4029342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1804986" y="3887547"/>
            <a:ext cx="4905831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预计成果：</a:t>
            </a:r>
            <a:endParaRPr lang="zh-CN" altLang="en-US" sz="2400" b="1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47"/>
          <p:cNvSpPr>
            <a:spLocks noChangeArrowheads="1"/>
          </p:cNvSpPr>
          <p:nvPr/>
        </p:nvSpPr>
        <p:spPr bwMode="auto">
          <a:xfrm>
            <a:off x="1660922" y="4538744"/>
            <a:ext cx="9283824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基于与医院的交流，设计一套行之有效的游戏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交互技术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设计游戏脚本，并制作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游戏原型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3036" y="-110409"/>
            <a:ext cx="2031325" cy="836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内容完成情况</a:t>
            </a:r>
            <a:endParaRPr kumimoji="1" lang="en-US" altLang="zh-CN" sz="2400" dirty="0">
              <a:solidFill>
                <a:schemeClr val="accent2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8" grpId="0"/>
      <p:bldP spid="21" grpId="0"/>
      <p:bldP spid="6" grpId="0" bldLvl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11440083" y="1456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11440083" y="30143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11440083" y="588309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5400000">
            <a:off x="11440083" y="875176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1440083" y="1162043"/>
            <a:ext cx="154644" cy="97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33570" y="2520489"/>
            <a:ext cx="1678646" cy="1678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62143" y="3523418"/>
            <a:ext cx="941286" cy="941286"/>
            <a:chOff x="6804212" y="5459506"/>
            <a:chExt cx="941286" cy="941286"/>
          </a:xfrm>
        </p:grpSpPr>
        <p:sp>
          <p:nvSpPr>
            <p:cNvPr id="10" name="弧 9"/>
            <p:cNvSpPr/>
            <p:nvPr/>
          </p:nvSpPr>
          <p:spPr>
            <a:xfrm>
              <a:off x="6804212" y="5459506"/>
              <a:ext cx="941286" cy="9412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弧 10"/>
            <p:cNvSpPr/>
            <p:nvPr/>
          </p:nvSpPr>
          <p:spPr>
            <a:xfrm>
              <a:off x="6880412" y="5535706"/>
              <a:ext cx="788886" cy="7888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弧 11"/>
            <p:cNvSpPr/>
            <p:nvPr/>
          </p:nvSpPr>
          <p:spPr>
            <a:xfrm>
              <a:off x="6949876" y="5611906"/>
              <a:ext cx="636486" cy="636486"/>
            </a:xfrm>
            <a:prstGeom prst="arc">
              <a:avLst>
                <a:gd name="adj1" fmla="val 5641153"/>
                <a:gd name="adj2" fmla="val 16073629"/>
              </a:avLst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/>
          <p:cNvCxnSpPr/>
          <p:nvPr/>
        </p:nvCxnSpPr>
        <p:spPr>
          <a:xfrm>
            <a:off x="305884" y="513229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96917" y="611841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96917" y="710453"/>
            <a:ext cx="21291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52786" y="2903110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/>
                </a:solidFill>
                <a:latin typeface="+mj-lt"/>
              </a:rPr>
              <a:t>02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67229" y="2310288"/>
            <a:ext cx="5212080" cy="1783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kumimoji="1" lang="zh-CN" altLang="en-US" sz="4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研究内容与研究方法</a:t>
            </a:r>
            <a:endParaRPr kumimoji="1" lang="zh-CN" altLang="en-US" sz="4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饼形 18"/>
          <p:cNvSpPr/>
          <p:nvPr/>
        </p:nvSpPr>
        <p:spPr>
          <a:xfrm rot="16200000">
            <a:off x="0" y="5702676"/>
            <a:ext cx="2310647" cy="2310647"/>
          </a:xfrm>
          <a:prstGeom prst="pie">
            <a:avLst>
              <a:gd name="adj1" fmla="val 16172341"/>
              <a:gd name="adj2" fmla="val 21598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1804651" y="1485569"/>
            <a:ext cx="9283824" cy="230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游戏基于功能强大的Unreal 3D游戏引擎技术，设计实现针对中老年人群的、脂肪肝康复的锻炼游戏的原型验证系统，具有技术上的可行性。当前的若干体感传感器技术，为研发中老年人体感交互技术，具有技术手段上的现实可实现性。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技术路线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53135" y="4149725"/>
            <a:ext cx="142875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808595" y="3900170"/>
            <a:ext cx="3198495" cy="2341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115945" y="3910330"/>
            <a:ext cx="3958590" cy="2404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$ḻíḋè"/>
          <p:cNvSpPr/>
          <p:nvPr/>
        </p:nvSpPr>
        <p:spPr bwMode="auto">
          <a:xfrm>
            <a:off x="814063" y="1494551"/>
            <a:ext cx="544678" cy="47546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1908402" y="1223047"/>
            <a:ext cx="9788298" cy="383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44692" y="5218088"/>
            <a:ext cx="2713210" cy="1023243"/>
            <a:chOff x="8750420" y="5015347"/>
            <a:chExt cx="1576048" cy="1023243"/>
          </a:xfrm>
        </p:grpSpPr>
        <p:sp>
          <p:nvSpPr>
            <p:cNvPr id="14" name="矩形 110"/>
            <p:cNvSpPr>
              <a:spLocks noChangeArrowheads="1"/>
            </p:cNvSpPr>
            <p:nvPr/>
          </p:nvSpPr>
          <p:spPr bwMode="auto">
            <a:xfrm>
              <a:off x="9111378" y="5015347"/>
              <a:ext cx="788236" cy="43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2200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8750420" y="5661572"/>
              <a:ext cx="1576048" cy="3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buNone/>
              </a:pPr>
              <a:endParaRPr lang="zh-CN" altLang="en-US" sz="1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00" y="6126023"/>
            <a:ext cx="584200" cy="584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036" y="-110409"/>
            <a:ext cx="1402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研究</a:t>
            </a:r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内容</a:t>
            </a:r>
            <a:endParaRPr kumimoji="1"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3230" y="629920"/>
            <a:ext cx="8762365" cy="490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 专业康复指导： 通过游戏系统，为45岁以上的目标人群提供专业医生指导下的健身锻炼行为。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 体检指标合理量化和可视化： 将健康体检指标进行合理的量化，并通过游戏系统将这些指标可视化地反映给用户。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 适合中老年人的游戏原型： 着重于开发一套适合中老年人群体游玩的游戏原型。这包括游戏的界面设计、操作方式、游戏难度等因素的考虑，以确保游戏对目标人群的友好性和易上手性。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oZGlkIjoiMDljYzUzMWQ4OWI0YzBkYjYzMDRhZTY5ZjZkYmFmYT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8D4220"/>
      </a:accent1>
      <a:accent2>
        <a:srgbClr val="C0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2321</Words>
  <Application>WPS 演示</Application>
  <PresentationFormat>宽屏</PresentationFormat>
  <Paragraphs>167</Paragraphs>
  <Slides>24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思源黑体 CN Medium</vt:lpstr>
      <vt:lpstr>方正兰亭黑_GBK</vt:lpstr>
      <vt:lpstr>黑体</vt:lpstr>
      <vt:lpstr>Calibri</vt:lpstr>
      <vt:lpstr>Calibri Light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Æ</cp:lastModifiedBy>
  <cp:revision>662</cp:revision>
  <dcterms:created xsi:type="dcterms:W3CDTF">2018-06-17T04:53:00Z</dcterms:created>
  <dcterms:modified xsi:type="dcterms:W3CDTF">2023-11-17T12:18:22Z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8C5E00B3F8064BDB8935263AEDF1552F_13</vt:lpwstr>
  </property>
  <property fmtid="{D5CDD505-2E9C-101B-9397-08002B2CF9AE}" pid="3" name="KSOProductBuildVer">
    <vt:lpwstr>2052-12.1.0.15933</vt:lpwstr>
  </property>
</Properties>
</file>